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6" r:id="rId2"/>
    <p:sldId id="269" r:id="rId3"/>
    <p:sldId id="270" r:id="rId4"/>
    <p:sldId id="271" r:id="rId5"/>
    <p:sldId id="272" r:id="rId6"/>
    <p:sldId id="273" r:id="rId7"/>
    <p:sldId id="274" r:id="rId8"/>
    <p:sldId id="275" r:id="rId9"/>
    <p:sldId id="276" r:id="rId10"/>
    <p:sldId id="268"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91" autoAdjust="0"/>
  </p:normalViewPr>
  <p:slideViewPr>
    <p:cSldViewPr snapToGrid="0">
      <p:cViewPr varScale="1">
        <p:scale>
          <a:sx n="89" d="100"/>
          <a:sy n="89" d="100"/>
        </p:scale>
        <p:origin x="1374" y="8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5A561-8C36-43B5-BC9C-6D7D5D2DD473}"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03555-CE5C-4BD3-A63E-6E9483C8F37C}" type="slidenum">
              <a:rPr lang="en-US" smtClean="0"/>
              <a:t>‹#›</a:t>
            </a:fld>
            <a:endParaRPr lang="en-US"/>
          </a:p>
        </p:txBody>
      </p:sp>
    </p:spTree>
    <p:extLst>
      <p:ext uri="{BB962C8B-B14F-4D97-AF65-F5344CB8AC3E}">
        <p14:creationId xmlns:p14="http://schemas.microsoft.com/office/powerpoint/2010/main" val="235236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-SIP Certified was developed by Vineyard Team, a non-profit dedicated to sustainable winegrowing since 1994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evolved from California’s first and award winning sustainable vineyard farming self-assessment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-Vineyard certification Launched in 2008 and because sustainability does not stop in the vineyard,</a:t>
            </a:r>
            <a:r>
              <a:rPr lang="en-US" baseline="0" dirty="0"/>
              <a:t> winery certification piloted in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-Certified members must adhere to a strict set of practices that are inspected by third party auditors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rules evolve with science and technology through annual updates and external peer review every five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9D03555-CE5C-4BD3-A63E-6E9483C8F37C}" type="slidenum">
              <a:rPr lang="en-US" smtClean="0"/>
              <a:t>3</a:t>
            </a:fld>
            <a:endParaRPr lang="en-US"/>
          </a:p>
        </p:txBody>
      </p:sp>
    </p:spTree>
    <p:extLst>
      <p:ext uri="{BB962C8B-B14F-4D97-AF65-F5344CB8AC3E}">
        <p14:creationId xmlns:p14="http://schemas.microsoft.com/office/powerpoint/2010/main" val="98910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-Sustainability is about being more than green:</a:t>
            </a:r>
            <a:r>
              <a:rPr lang="en-US" baseline="0" dirty="0"/>
              <a:t> </a:t>
            </a:r>
            <a:r>
              <a:rPr lang="en-US" dirty="0"/>
              <a:t>SIP Certified looks</a:t>
            </a:r>
            <a:r>
              <a:rPr lang="en-US" baseline="0" dirty="0"/>
              <a:t> at the </a:t>
            </a:r>
            <a:r>
              <a:rPr lang="en-US" dirty="0"/>
              <a:t>3 P’s – People,</a:t>
            </a:r>
            <a:r>
              <a:rPr lang="en-US" baseline="0" dirty="0"/>
              <a:t> Planet, Prosperity </a:t>
            </a:r>
            <a:endParaRPr lang="en-US" dirty="0"/>
          </a:p>
        </p:txBody>
      </p:sp>
      <p:sp>
        <p:nvSpPr>
          <p:cNvPr id="4" name="Slide Number Placeholder 3"/>
          <p:cNvSpPr>
            <a:spLocks noGrp="1"/>
          </p:cNvSpPr>
          <p:nvPr>
            <p:ph type="sldNum" sz="quarter" idx="5"/>
          </p:nvPr>
        </p:nvSpPr>
        <p:spPr/>
        <p:txBody>
          <a:bodyPr/>
          <a:lstStyle/>
          <a:p>
            <a:fld id="{D9D03555-CE5C-4BD3-A63E-6E9483C8F37C}" type="slidenum">
              <a:rPr lang="en-US" smtClean="0"/>
              <a:t>4</a:t>
            </a:fld>
            <a:endParaRPr lang="en-US"/>
          </a:p>
        </p:txBody>
      </p:sp>
    </p:spTree>
    <p:extLst>
      <p:ext uri="{BB962C8B-B14F-4D97-AF65-F5344CB8AC3E}">
        <p14:creationId xmlns:p14="http://schemas.microsoft.com/office/powerpoint/2010/main" val="396694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(customize with examples from you own property)</a:t>
            </a:r>
          </a:p>
          <a:p>
            <a:r>
              <a:rPr lang="en-US" dirty="0"/>
              <a:t>-People are our most valuable resource and we take care of them by </a:t>
            </a:r>
            <a:r>
              <a:rPr lang="en-US" sz="1200" kern="1200" dirty="0">
                <a:solidFill>
                  <a:schemeClr val="tx1"/>
                </a:solidFill>
                <a:effectLst/>
                <a:latin typeface="+mn-lt"/>
                <a:ea typeface="+mn-ea"/>
                <a:cs typeface="+mn-cs"/>
              </a:rPr>
              <a:t>offering competitive wages, medical insurance, training, and education</a:t>
            </a:r>
          </a:p>
          <a:p>
            <a:r>
              <a:rPr lang="en-US" sz="1200" kern="1200" dirty="0">
                <a:solidFill>
                  <a:schemeClr val="tx1"/>
                </a:solidFill>
                <a:effectLst/>
                <a:latin typeface="+mn-lt"/>
                <a:ea typeface="+mn-ea"/>
                <a:cs typeface="+mn-cs"/>
              </a:rPr>
              <a:t>-And we give back to our greater comminutes through scholarships, education, and donations</a:t>
            </a:r>
            <a:endParaRPr lang="en-US" dirty="0"/>
          </a:p>
        </p:txBody>
      </p:sp>
      <p:sp>
        <p:nvSpPr>
          <p:cNvPr id="4" name="Slide Number Placeholder 3"/>
          <p:cNvSpPr>
            <a:spLocks noGrp="1"/>
          </p:cNvSpPr>
          <p:nvPr>
            <p:ph type="sldNum" sz="quarter" idx="5"/>
          </p:nvPr>
        </p:nvSpPr>
        <p:spPr/>
        <p:txBody>
          <a:bodyPr/>
          <a:lstStyle/>
          <a:p>
            <a:fld id="{D9D03555-CE5C-4BD3-A63E-6E9483C8F37C}" type="slidenum">
              <a:rPr lang="en-US" smtClean="0"/>
              <a:t>5</a:t>
            </a:fld>
            <a:endParaRPr lang="en-US"/>
          </a:p>
        </p:txBody>
      </p:sp>
    </p:spTree>
    <p:extLst>
      <p:ext uri="{BB962C8B-B14F-4D97-AF65-F5344CB8AC3E}">
        <p14:creationId xmlns:p14="http://schemas.microsoft.com/office/powerpoint/2010/main" val="177550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(customize with examples from you own property)</a:t>
            </a:r>
          </a:p>
          <a:p>
            <a:r>
              <a:rPr lang="en-US" sz="1200" kern="1200" dirty="0">
                <a:solidFill>
                  <a:schemeClr val="tx1"/>
                </a:solidFill>
                <a:effectLst/>
                <a:latin typeface="+mn-lt"/>
                <a:ea typeface="+mn-ea"/>
                <a:cs typeface="+mn-cs"/>
              </a:rPr>
              <a:t>-Some of the most visual examples of sustainability protect our planet</a:t>
            </a:r>
          </a:p>
          <a:p>
            <a:r>
              <a:rPr lang="en-US" sz="1200" kern="1200" dirty="0">
                <a:solidFill>
                  <a:schemeClr val="tx1"/>
                </a:solidFill>
                <a:effectLst/>
                <a:latin typeface="+mn-lt"/>
                <a:ea typeface="+mn-ea"/>
                <a:cs typeface="+mn-cs"/>
              </a:rPr>
              <a:t>-We preserve natural habitat and create wildlife corridors so animals can move freely to watering holes </a:t>
            </a:r>
          </a:p>
          <a:p>
            <a:r>
              <a:rPr lang="en-US" sz="1200" kern="1200" dirty="0">
                <a:solidFill>
                  <a:schemeClr val="tx1"/>
                </a:solidFill>
                <a:effectLst/>
                <a:latin typeface="+mn-lt"/>
                <a:ea typeface="+mn-ea"/>
                <a:cs typeface="+mn-cs"/>
              </a:rPr>
              <a:t>-We plant soil enriching cover crops to prevent erosion, filter water, provide nutrients to the vines and establish a habitat for beneficial insects</a:t>
            </a:r>
          </a:p>
          <a:p>
            <a:r>
              <a:rPr lang="en-US" sz="1200" kern="1200" dirty="0">
                <a:solidFill>
                  <a:schemeClr val="tx1"/>
                </a:solidFill>
                <a:effectLst/>
                <a:latin typeface="+mn-lt"/>
                <a:ea typeface="+mn-ea"/>
                <a:cs typeface="+mn-cs"/>
              </a:rPr>
              <a:t>-We filter water for reuse in irrigation</a:t>
            </a:r>
          </a:p>
          <a:p>
            <a:r>
              <a:rPr lang="en-US" sz="1200" kern="1200" dirty="0">
                <a:solidFill>
                  <a:schemeClr val="tx1"/>
                </a:solidFill>
                <a:effectLst/>
                <a:latin typeface="+mn-lt"/>
                <a:ea typeface="+mn-ea"/>
                <a:cs typeface="+mn-cs"/>
              </a:rPr>
              <a:t>-We use alternative energy like solar and wind</a:t>
            </a:r>
          </a:p>
          <a:p>
            <a:r>
              <a:rPr lang="en-US" sz="1200" kern="1200" dirty="0">
                <a:solidFill>
                  <a:schemeClr val="tx1"/>
                </a:solidFill>
                <a:effectLst/>
                <a:latin typeface="+mn-lt"/>
                <a:ea typeface="+mn-ea"/>
                <a:cs typeface="+mn-cs"/>
              </a:rPr>
              <a:t>-We employ barn owns as natural gopher getters</a:t>
            </a:r>
            <a:endParaRPr lang="en-US" dirty="0"/>
          </a:p>
        </p:txBody>
      </p:sp>
      <p:sp>
        <p:nvSpPr>
          <p:cNvPr id="4" name="Slide Number Placeholder 3"/>
          <p:cNvSpPr>
            <a:spLocks noGrp="1"/>
          </p:cNvSpPr>
          <p:nvPr>
            <p:ph type="sldNum" sz="quarter" idx="5"/>
          </p:nvPr>
        </p:nvSpPr>
        <p:spPr/>
        <p:txBody>
          <a:bodyPr/>
          <a:lstStyle/>
          <a:p>
            <a:fld id="{D9D03555-CE5C-4BD3-A63E-6E9483C8F37C}" type="slidenum">
              <a:rPr lang="en-US" smtClean="0"/>
              <a:t>6</a:t>
            </a:fld>
            <a:endParaRPr lang="en-US"/>
          </a:p>
        </p:txBody>
      </p:sp>
    </p:spTree>
    <p:extLst>
      <p:ext uri="{BB962C8B-B14F-4D97-AF65-F5344CB8AC3E}">
        <p14:creationId xmlns:p14="http://schemas.microsoft.com/office/powerpoint/2010/main" val="197894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(customize with examples from you own property)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continue caring for the people and planet, we need to create a prosperous business with ethical practices; by treating employees and the community with care</a:t>
            </a:r>
            <a:endParaRPr lang="en-US" dirty="0"/>
          </a:p>
        </p:txBody>
      </p:sp>
      <p:sp>
        <p:nvSpPr>
          <p:cNvPr id="4" name="Slide Number Placeholder 3"/>
          <p:cNvSpPr>
            <a:spLocks noGrp="1"/>
          </p:cNvSpPr>
          <p:nvPr>
            <p:ph type="sldNum" sz="quarter" idx="5"/>
          </p:nvPr>
        </p:nvSpPr>
        <p:spPr/>
        <p:txBody>
          <a:bodyPr/>
          <a:lstStyle/>
          <a:p>
            <a:fld id="{D9D03555-CE5C-4BD3-A63E-6E9483C8F37C}" type="slidenum">
              <a:rPr lang="en-US" smtClean="0"/>
              <a:t>7</a:t>
            </a:fld>
            <a:endParaRPr lang="en-US"/>
          </a:p>
        </p:txBody>
      </p:sp>
    </p:spTree>
    <p:extLst>
      <p:ext uri="{BB962C8B-B14F-4D97-AF65-F5344CB8AC3E}">
        <p14:creationId xmlns:p14="http://schemas.microsoft.com/office/powerpoint/2010/main" val="321719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-Consumers</a:t>
            </a:r>
            <a:r>
              <a:rPr lang="en-US" baseline="0" dirty="0"/>
              <a:t> want to know how their wine is made so SIP Certified developed a program to ensure that the people and the planet are protected. So, when you buy a bottle of SIP Certified wine you know it has been made sustainably. </a:t>
            </a:r>
          </a:p>
          <a:p>
            <a:endParaRPr lang="en-US" dirty="0"/>
          </a:p>
        </p:txBody>
      </p:sp>
      <p:sp>
        <p:nvSpPr>
          <p:cNvPr id="4" name="Slide Number Placeholder 3"/>
          <p:cNvSpPr>
            <a:spLocks noGrp="1"/>
          </p:cNvSpPr>
          <p:nvPr>
            <p:ph type="sldNum" sz="quarter" idx="5"/>
          </p:nvPr>
        </p:nvSpPr>
        <p:spPr/>
        <p:txBody>
          <a:bodyPr/>
          <a:lstStyle/>
          <a:p>
            <a:fld id="{D9D03555-CE5C-4BD3-A63E-6E9483C8F37C}" type="slidenum">
              <a:rPr lang="en-US" smtClean="0"/>
              <a:t>8</a:t>
            </a:fld>
            <a:endParaRPr lang="en-US"/>
          </a:p>
        </p:txBody>
      </p:sp>
    </p:spTree>
    <p:extLst>
      <p:ext uri="{BB962C8B-B14F-4D97-AF65-F5344CB8AC3E}">
        <p14:creationId xmlns:p14="http://schemas.microsoft.com/office/powerpoint/2010/main" val="19797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wines make their way through distribution channels, your brand ethos can get lost in the shuffle of distributor portfolios, on premise lists, and supermarket shelves. Full Glass research recently conducted a survey of over 4,700 people in the trade (e.g. sales representatives, store owners, distributors) and found that sustainable messaging helps drive sales as consumers are increasingly aware of and demanding sustainable wines. The research found that making your certification visible on the bottle and on marketing materials aids in sales.</a:t>
            </a:r>
          </a:p>
        </p:txBody>
      </p:sp>
      <p:sp>
        <p:nvSpPr>
          <p:cNvPr id="4" name="Slide Number Placeholder 3"/>
          <p:cNvSpPr>
            <a:spLocks noGrp="1"/>
          </p:cNvSpPr>
          <p:nvPr>
            <p:ph type="sldNum" sz="quarter" idx="5"/>
          </p:nvPr>
        </p:nvSpPr>
        <p:spPr/>
        <p:txBody>
          <a:bodyPr/>
          <a:lstStyle/>
          <a:p>
            <a:fld id="{D9D03555-CE5C-4BD3-A63E-6E9483C8F37C}" type="slidenum">
              <a:rPr lang="en-US" smtClean="0"/>
              <a:t>9</a:t>
            </a:fld>
            <a:endParaRPr lang="en-US"/>
          </a:p>
        </p:txBody>
      </p:sp>
    </p:spTree>
    <p:extLst>
      <p:ext uri="{BB962C8B-B14F-4D97-AF65-F5344CB8AC3E}">
        <p14:creationId xmlns:p14="http://schemas.microsoft.com/office/powerpoint/2010/main" val="337799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a:t>
            </a:r>
            <a:r>
              <a:rPr lang="en-US" baseline="0"/>
              <a:t> your own quote about why SIP Certified is important to your brand.</a:t>
            </a:r>
            <a:endParaRPr lang="en-US"/>
          </a:p>
          <a:p>
            <a:endParaRPr lang="en-US"/>
          </a:p>
        </p:txBody>
      </p:sp>
      <p:sp>
        <p:nvSpPr>
          <p:cNvPr id="4" name="Slide Number Placeholder 3"/>
          <p:cNvSpPr>
            <a:spLocks noGrp="1"/>
          </p:cNvSpPr>
          <p:nvPr>
            <p:ph type="sldNum" sz="quarter" idx="10"/>
          </p:nvPr>
        </p:nvSpPr>
        <p:spPr/>
        <p:txBody>
          <a:bodyPr/>
          <a:lstStyle/>
          <a:p>
            <a:fld id="{D9D03555-CE5C-4BD3-A63E-6E9483C8F37C}" type="slidenum">
              <a:rPr lang="en-US" smtClean="0"/>
              <a:t>11</a:t>
            </a:fld>
            <a:endParaRPr lang="en-US"/>
          </a:p>
        </p:txBody>
      </p:sp>
    </p:spTree>
    <p:extLst>
      <p:ext uri="{BB962C8B-B14F-4D97-AF65-F5344CB8AC3E}">
        <p14:creationId xmlns:p14="http://schemas.microsoft.com/office/powerpoint/2010/main" val="228155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10728-DE7A-4968-93CB-158F3FE06506}"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209996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10728-DE7A-4968-93CB-158F3FE06506}"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121079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10728-DE7A-4968-93CB-158F3FE06506}"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296225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10728-DE7A-4968-93CB-158F3FE06506}"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132841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10728-DE7A-4968-93CB-158F3FE06506}"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355325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10728-DE7A-4968-93CB-158F3FE06506}"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403619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10728-DE7A-4968-93CB-158F3FE06506}"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290854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10728-DE7A-4968-93CB-158F3FE06506}"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147369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10728-DE7A-4968-93CB-158F3FE06506}"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190018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10728-DE7A-4968-93CB-158F3FE06506}"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421786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10728-DE7A-4968-93CB-158F3FE06506}"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CB137-8830-4F16-9A7A-E39EADEEBBDB}" type="slidenum">
              <a:rPr lang="en-US" smtClean="0"/>
              <a:t>‹#›</a:t>
            </a:fld>
            <a:endParaRPr lang="en-US"/>
          </a:p>
        </p:txBody>
      </p:sp>
    </p:spTree>
    <p:extLst>
      <p:ext uri="{BB962C8B-B14F-4D97-AF65-F5344CB8AC3E}">
        <p14:creationId xmlns:p14="http://schemas.microsoft.com/office/powerpoint/2010/main" val="326032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10728-DE7A-4968-93CB-158F3FE06506}" type="datetimeFigureOut">
              <a:rPr lang="en-US" smtClean="0"/>
              <a:t>4/23/2021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B137-8830-4F16-9A7A-E39EADEEBBDB}" type="slidenum">
              <a:rPr lang="en-US" smtClean="0"/>
              <a:t>‹#›</a:t>
            </a:fld>
            <a:endParaRPr lang="en-US"/>
          </a:p>
        </p:txBody>
      </p:sp>
    </p:spTree>
    <p:extLst>
      <p:ext uri="{BB962C8B-B14F-4D97-AF65-F5344CB8AC3E}">
        <p14:creationId xmlns:p14="http://schemas.microsoft.com/office/powerpoint/2010/main" val="46863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5A786E-B588-4174-951C-B360C610C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735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F5217-67FE-4690-87D2-E0C19435B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653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247887" y="2228672"/>
            <a:ext cx="9703397" cy="2400657"/>
          </a:xfrm>
          <a:prstGeom prst="rect">
            <a:avLst/>
          </a:prstGeom>
          <a:noFill/>
        </p:spPr>
        <p:txBody>
          <a:bodyPr wrap="square" rtlCol="0">
            <a:spAutoFit/>
          </a:bodyPr>
          <a:lstStyle/>
          <a:p>
            <a:pPr algn="ctr"/>
            <a:r>
              <a:rPr lang="en-US" sz="5000" dirty="0">
                <a:solidFill>
                  <a:schemeClr val="bg1"/>
                </a:solidFill>
                <a:latin typeface="Open Sans" panose="020B0606030504020204" pitchFamily="34" charset="0"/>
                <a:ea typeface="Open Sans" panose="020B0606030504020204" pitchFamily="34" charset="0"/>
                <a:cs typeface="Open Sans" panose="020B0606030504020204" pitchFamily="34" charset="0"/>
              </a:rPr>
              <a:t>Add a quote about why sustainability is important to your company.</a:t>
            </a:r>
          </a:p>
        </p:txBody>
      </p:sp>
    </p:spTree>
    <p:extLst>
      <p:ext uri="{BB962C8B-B14F-4D97-AF65-F5344CB8AC3E}">
        <p14:creationId xmlns:p14="http://schemas.microsoft.com/office/powerpoint/2010/main" val="168779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230C3-F236-4743-A3DE-06445D419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81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BA27D-12D2-42A1-91F5-9D04A280C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183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49FC89-C676-4368-AB4B-ABF716D2D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951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CD8B8-5AFD-4377-9131-CF26CFAAE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021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5C7CF-83A2-4378-B750-6272A25E6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947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604EE-D296-4FA3-83BB-40A1E5499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855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6CB2B4-215C-4289-9B1E-B0DCF40ED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680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ED235-D91D-4867-9D2D-EC7664F55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879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B4D24-DB0C-42DF-ADF2-27A3ED0C1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72339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463</Words>
  <Application>Microsoft Office PowerPoint</Application>
  <PresentationFormat>Widescreen</PresentationFormat>
  <Paragraphs>31</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Beth</cp:lastModifiedBy>
  <cp:revision>8</cp:revision>
  <dcterms:created xsi:type="dcterms:W3CDTF">2019-04-18T20:56:56Z</dcterms:created>
  <dcterms:modified xsi:type="dcterms:W3CDTF">2021-04-23T19:10:52Z</dcterms:modified>
</cp:coreProperties>
</file>